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Arimo"/>
      <p:bold r:id="rId15"/>
      <p:boldItalic r:id="rId16"/>
    </p:embeddedFont>
    <p:embeddedFont>
      <p:font typeface="Barlow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ia/bhEym96DU91gzxbphv19y5P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rimo-bold.fntdata"/><Relationship Id="rId14" Type="http://schemas.openxmlformats.org/officeDocument/2006/relationships/slide" Target="slides/slide9.xml"/><Relationship Id="rId17" Type="http://schemas.openxmlformats.org/officeDocument/2006/relationships/font" Target="fonts/Barlow-regular.fntdata"/><Relationship Id="rId16" Type="http://schemas.openxmlformats.org/officeDocument/2006/relationships/font" Target="fonts/Arim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Barlow-italic.fntdata"/><Relationship Id="rId6" Type="http://schemas.openxmlformats.org/officeDocument/2006/relationships/slide" Target="slides/slide1.xml"/><Relationship Id="rId18" Type="http://schemas.openxmlformats.org/officeDocument/2006/relationships/font" Target="fonts/Barl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0" name="Google Shape;100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1" name="Google Shape;101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03" name="Google Shape;103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4" name="Google Shape;104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8" name="Google Shape;128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9" name="Google Shape;129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31" name="Google Shape;131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2" name="Google Shape;132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8" name="Google Shape;158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9" name="Google Shape;159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161" name="Google Shape;161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" name="Google Shape;162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" name="Google Shape;174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5" name="Google Shape;175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177" name="Google Shape;177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8" name="Google Shape;178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8" name="Google Shape;198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9" name="Google Shape;199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201" name="Google Shape;201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2" name="Google Shape;202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2" name="Google Shape;222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3" name="Google Shape;223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225" name="Google Shape;225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6" name="Google Shape;226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1" name="Google Shape;251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2" name="Google Shape;252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254" name="Google Shape;254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5" name="Google Shape;255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6" name="Google Shape;276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7" name="Google Shape;277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279" name="Google Shape;279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0" name="Google Shape;280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A081B">
              <a:alpha val="74901"/>
            </a:srgbClr>
          </a:solidFill>
          <a:ln>
            <a:noFill/>
          </a:ln>
        </p:spPr>
      </p:sp>
      <p:sp>
        <p:nvSpPr>
          <p:cNvPr descr="preencoded.png" id="94" name="Google Shape;94;p1"/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95" name="Google Shape;95;p1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 txBox="1"/>
          <p:nvPr/>
        </p:nvSpPr>
        <p:spPr>
          <a:xfrm>
            <a:off x="1080046" y="3406080"/>
            <a:ext cx="9269909" cy="2441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2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437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My Journey: From Resilience to Growth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922992" y="7368335"/>
            <a:ext cx="9269909" cy="598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Urbanus Wambua's story of resilience and aspirations.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06" name="Google Shape;106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A081B">
              <a:alpha val="74901"/>
            </a:srgbClr>
          </a:solidFill>
          <a:ln>
            <a:noFill/>
          </a:ln>
        </p:spPr>
      </p:sp>
      <p:sp>
        <p:nvSpPr>
          <p:cNvPr descr="preencoded.png" id="108" name="Google Shape;108;p2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 txBox="1"/>
          <p:nvPr/>
        </p:nvSpPr>
        <p:spPr>
          <a:xfrm>
            <a:off x="7938046" y="2126902"/>
            <a:ext cx="881404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74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Beginnings: A Humble Start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7938046" y="3946026"/>
            <a:ext cx="927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Grew up in Makueni, Kenya.</a:t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8381851" y="4345038"/>
            <a:ext cx="38100" cy="3757803"/>
          </a:xfrm>
          <a:custGeom>
            <a:rect b="b" l="l" r="r" t="t"/>
            <a:pathLst>
              <a:path extrusionOk="0" h="5010404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4985004"/>
                </a:lnTo>
                <a:cubicBezTo>
                  <a:pt x="50800" y="4998974"/>
                  <a:pt x="39370" y="5010404"/>
                  <a:pt x="25400" y="5010404"/>
                </a:cubicBezTo>
                <a:cubicBezTo>
                  <a:pt x="11430" y="5010404"/>
                  <a:pt x="0" y="4998974"/>
                  <a:pt x="0" y="4985004"/>
                </a:cubicBezTo>
                <a:close/>
              </a:path>
            </a:pathLst>
          </a:cu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8709942" y="5020121"/>
            <a:ext cx="1080039" cy="38100"/>
          </a:xfrm>
          <a:custGeom>
            <a:rect b="b" l="l" r="r" t="t"/>
            <a:pathLst>
              <a:path extrusionOk="0" h="50800" w="1440053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414653" y="0"/>
                </a:lnTo>
                <a:cubicBezTo>
                  <a:pt x="1428623" y="0"/>
                  <a:pt x="1440053" y="11430"/>
                  <a:pt x="1440053" y="25400"/>
                </a:cubicBezTo>
                <a:cubicBezTo>
                  <a:pt x="1440053" y="39370"/>
                  <a:pt x="1428623" y="50800"/>
                  <a:pt x="1414653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2"/>
          <p:cNvGrpSpPr/>
          <p:nvPr/>
        </p:nvGrpSpPr>
        <p:grpSpPr>
          <a:xfrm>
            <a:off x="8034710" y="4673054"/>
            <a:ext cx="732377" cy="732472"/>
            <a:chOff x="0" y="0"/>
            <a:chExt cx="976503" cy="976630"/>
          </a:xfrm>
        </p:grpSpPr>
        <p:sp>
          <p:nvSpPr>
            <p:cNvPr id="114" name="Google Shape;114;p2"/>
            <p:cNvSpPr/>
            <p:nvPr/>
          </p:nvSpPr>
          <p:spPr>
            <a:xfrm>
              <a:off x="25400" y="25400"/>
              <a:ext cx="925703" cy="925703"/>
            </a:xfrm>
            <a:custGeom>
              <a:rect b="b" l="l" r="r" t="t"/>
              <a:pathLst>
                <a:path extrusionOk="0" h="925703" w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0" y="0"/>
              <a:ext cx="976503" cy="976630"/>
            </a:xfrm>
            <a:custGeom>
              <a:rect b="b" l="l" r="r" t="t"/>
              <a:pathLst>
                <a:path extrusionOk="0" h="976630" w="976503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16F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"/>
          <p:cNvSpPr txBox="1"/>
          <p:nvPr/>
        </p:nvSpPr>
        <p:spPr>
          <a:xfrm>
            <a:off x="8311828" y="4871591"/>
            <a:ext cx="177999" cy="37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8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10098137" y="4624983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Early Education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10098137" y="5162550"/>
            <a:ext cx="7109817" cy="598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Attended Kitende Primary and Nursery (2004-2014).</a:t>
            </a: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8709942" y="7053262"/>
            <a:ext cx="1080039" cy="38100"/>
          </a:xfrm>
          <a:custGeom>
            <a:rect b="b" l="l" r="r" t="t"/>
            <a:pathLst>
              <a:path extrusionOk="0" h="50800" w="1440053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414653" y="0"/>
                </a:lnTo>
                <a:cubicBezTo>
                  <a:pt x="1428623" y="0"/>
                  <a:pt x="1440053" y="11430"/>
                  <a:pt x="1440053" y="25400"/>
                </a:cubicBezTo>
                <a:cubicBezTo>
                  <a:pt x="1440053" y="39370"/>
                  <a:pt x="1428623" y="50800"/>
                  <a:pt x="1414653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"/>
          <p:cNvGrpSpPr/>
          <p:nvPr/>
        </p:nvGrpSpPr>
        <p:grpSpPr>
          <a:xfrm>
            <a:off x="8034710" y="6706195"/>
            <a:ext cx="732377" cy="732473"/>
            <a:chOff x="0" y="0"/>
            <a:chExt cx="976503" cy="976630"/>
          </a:xfrm>
        </p:grpSpPr>
        <p:sp>
          <p:nvSpPr>
            <p:cNvPr id="121" name="Google Shape;121;p2"/>
            <p:cNvSpPr/>
            <p:nvPr/>
          </p:nvSpPr>
          <p:spPr>
            <a:xfrm>
              <a:off x="25400" y="25400"/>
              <a:ext cx="925703" cy="925703"/>
            </a:xfrm>
            <a:custGeom>
              <a:rect b="b" l="l" r="r" t="t"/>
              <a:pathLst>
                <a:path extrusionOk="0" h="925703" w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0" y="0"/>
              <a:ext cx="976503" cy="976630"/>
            </a:xfrm>
            <a:custGeom>
              <a:rect b="b" l="l" r="r" t="t"/>
              <a:pathLst>
                <a:path extrusionOk="0" h="976630" w="976503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29DD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"/>
          <p:cNvSpPr txBox="1"/>
          <p:nvPr/>
        </p:nvSpPr>
        <p:spPr>
          <a:xfrm>
            <a:off x="8286526" y="6904732"/>
            <a:ext cx="228749" cy="37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8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10098137" y="6658124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Rural Schooling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10098137" y="7195691"/>
            <a:ext cx="7109817" cy="598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Experienced challenges of rural education.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34" name="Google Shape;134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A081B">
              <a:alpha val="74901"/>
            </a:srgbClr>
          </a:solidFill>
          <a:ln>
            <a:noFill/>
          </a:ln>
        </p:spPr>
      </p:sp>
      <p:sp>
        <p:nvSpPr>
          <p:cNvPr descr="preencoded.png" id="136" name="Google Shape;136;p3"/>
          <p:cNvSpPr/>
          <p:nvPr/>
        </p:nvSpPr>
        <p:spPr>
          <a:xfrm>
            <a:off x="0" y="0"/>
            <a:ext cx="6858000" cy="10288191"/>
          </a:xfrm>
          <a:custGeom>
            <a:rect b="b" l="l" r="r" t="t"/>
            <a:pathLst>
              <a:path extrusionOk="0" h="10288191" w="6858000">
                <a:moveTo>
                  <a:pt x="0" y="0"/>
                </a:moveTo>
                <a:lnTo>
                  <a:pt x="6858000" y="0"/>
                </a:lnTo>
                <a:lnTo>
                  <a:pt x="6858000" y="10288191"/>
                </a:lnTo>
                <a:lnTo>
                  <a:pt x="0" y="10288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" r="-3" t="0"/>
            </a:stretch>
          </a:blipFill>
          <a:ln>
            <a:noFill/>
          </a:ln>
        </p:spPr>
      </p:sp>
      <p:sp>
        <p:nvSpPr>
          <p:cNvPr id="137" name="Google Shape;137;p3"/>
          <p:cNvSpPr txBox="1"/>
          <p:nvPr/>
        </p:nvSpPr>
        <p:spPr>
          <a:xfrm>
            <a:off x="7846516" y="728960"/>
            <a:ext cx="9452968" cy="1616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37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Challenges in Access to Education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7846516" y="2673846"/>
            <a:ext cx="9452968" cy="547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Struggled to afford school fees.</a:t>
            </a:r>
            <a:endParaRPr/>
          </a:p>
        </p:txBody>
      </p:sp>
      <p:grpSp>
        <p:nvGrpSpPr>
          <p:cNvPr id="139" name="Google Shape;139;p3"/>
          <p:cNvGrpSpPr/>
          <p:nvPr/>
        </p:nvGrpSpPr>
        <p:grpSpPr>
          <a:xfrm>
            <a:off x="7832229" y="3841849"/>
            <a:ext cx="663893" cy="663893"/>
            <a:chOff x="0" y="0"/>
            <a:chExt cx="885190" cy="885190"/>
          </a:xfrm>
        </p:grpSpPr>
        <p:sp>
          <p:nvSpPr>
            <p:cNvPr id="140" name="Google Shape;140;p3"/>
            <p:cNvSpPr/>
            <p:nvPr/>
          </p:nvSpPr>
          <p:spPr>
            <a:xfrm>
              <a:off x="19050" y="19050"/>
              <a:ext cx="847090" cy="847090"/>
            </a:xfrm>
            <a:custGeom>
              <a:rect b="b" l="l" r="r" t="t"/>
              <a:pathLst>
                <a:path extrusionOk="0" h="847090" w="847090">
                  <a:moveTo>
                    <a:pt x="0" y="423545"/>
                  </a:moveTo>
                  <a:cubicBezTo>
                    <a:pt x="0" y="189611"/>
                    <a:pt x="189611" y="0"/>
                    <a:pt x="423545" y="0"/>
                  </a:cubicBezTo>
                  <a:cubicBezTo>
                    <a:pt x="657479" y="0"/>
                    <a:pt x="847090" y="189611"/>
                    <a:pt x="847090" y="423545"/>
                  </a:cubicBezTo>
                  <a:cubicBezTo>
                    <a:pt x="847090" y="657479"/>
                    <a:pt x="657479" y="847090"/>
                    <a:pt x="423545" y="847090"/>
                  </a:cubicBezTo>
                  <a:cubicBezTo>
                    <a:pt x="189611" y="847090"/>
                    <a:pt x="0" y="657479"/>
                    <a:pt x="0" y="423545"/>
                  </a:cubicBezTo>
                  <a:close/>
                </a:path>
              </a:pathLst>
            </a:custGeom>
            <a:solidFill>
              <a:srgbClr val="0A08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0" y="0"/>
              <a:ext cx="885190" cy="885190"/>
            </a:xfrm>
            <a:custGeom>
              <a:rect b="b" l="l" r="r" t="t"/>
              <a:pathLst>
                <a:path extrusionOk="0" h="885190" w="885190">
                  <a:moveTo>
                    <a:pt x="0" y="442595"/>
                  </a:moveTo>
                  <a:cubicBezTo>
                    <a:pt x="0" y="198120"/>
                    <a:pt x="198120" y="0"/>
                    <a:pt x="442595" y="0"/>
                  </a:cubicBezTo>
                  <a:cubicBezTo>
                    <a:pt x="453136" y="0"/>
                    <a:pt x="461645" y="8509"/>
                    <a:pt x="461645" y="19050"/>
                  </a:cubicBezTo>
                  <a:lnTo>
                    <a:pt x="442595" y="19050"/>
                  </a:lnTo>
                  <a:lnTo>
                    <a:pt x="442595" y="0"/>
                  </a:lnTo>
                  <a:lnTo>
                    <a:pt x="442595" y="19050"/>
                  </a:lnTo>
                  <a:lnTo>
                    <a:pt x="442595" y="0"/>
                  </a:lnTo>
                  <a:cubicBezTo>
                    <a:pt x="687070" y="0"/>
                    <a:pt x="885190" y="198120"/>
                    <a:pt x="885190" y="442595"/>
                  </a:cubicBezTo>
                  <a:cubicBezTo>
                    <a:pt x="885190" y="451358"/>
                    <a:pt x="879221" y="458978"/>
                    <a:pt x="870712" y="461137"/>
                  </a:cubicBezTo>
                  <a:lnTo>
                    <a:pt x="866140" y="442595"/>
                  </a:lnTo>
                  <a:lnTo>
                    <a:pt x="885190" y="442595"/>
                  </a:lnTo>
                  <a:cubicBezTo>
                    <a:pt x="885190" y="687070"/>
                    <a:pt x="687070" y="885190"/>
                    <a:pt x="442595" y="885190"/>
                  </a:cubicBezTo>
                  <a:lnTo>
                    <a:pt x="442595" y="866140"/>
                  </a:lnTo>
                  <a:lnTo>
                    <a:pt x="442595" y="847090"/>
                  </a:lnTo>
                  <a:lnTo>
                    <a:pt x="442595" y="866140"/>
                  </a:lnTo>
                  <a:lnTo>
                    <a:pt x="442595" y="885190"/>
                  </a:lnTo>
                  <a:cubicBezTo>
                    <a:pt x="198120" y="885190"/>
                    <a:pt x="0" y="687070"/>
                    <a:pt x="0" y="442595"/>
                  </a:cubicBezTo>
                  <a:lnTo>
                    <a:pt x="19050" y="442595"/>
                  </a:lnTo>
                  <a:lnTo>
                    <a:pt x="0" y="442595"/>
                  </a:lnTo>
                  <a:moveTo>
                    <a:pt x="38100" y="442595"/>
                  </a:moveTo>
                  <a:lnTo>
                    <a:pt x="19050" y="442595"/>
                  </a:lnTo>
                  <a:lnTo>
                    <a:pt x="38100" y="442595"/>
                  </a:lnTo>
                  <a:cubicBezTo>
                    <a:pt x="38100" y="665988"/>
                    <a:pt x="219202" y="847090"/>
                    <a:pt x="442595" y="847090"/>
                  </a:cubicBezTo>
                  <a:cubicBezTo>
                    <a:pt x="453136" y="847090"/>
                    <a:pt x="461645" y="855599"/>
                    <a:pt x="461645" y="866140"/>
                  </a:cubicBezTo>
                  <a:cubicBezTo>
                    <a:pt x="461645" y="876681"/>
                    <a:pt x="453136" y="885190"/>
                    <a:pt x="442595" y="885190"/>
                  </a:cubicBezTo>
                  <a:cubicBezTo>
                    <a:pt x="432054" y="885190"/>
                    <a:pt x="423545" y="876681"/>
                    <a:pt x="423545" y="866140"/>
                  </a:cubicBezTo>
                  <a:cubicBezTo>
                    <a:pt x="423545" y="855599"/>
                    <a:pt x="432054" y="847090"/>
                    <a:pt x="442595" y="847090"/>
                  </a:cubicBezTo>
                  <a:cubicBezTo>
                    <a:pt x="665988" y="847090"/>
                    <a:pt x="847090" y="665988"/>
                    <a:pt x="847090" y="442595"/>
                  </a:cubicBezTo>
                  <a:cubicBezTo>
                    <a:pt x="847090" y="433832"/>
                    <a:pt x="853059" y="426212"/>
                    <a:pt x="861568" y="424053"/>
                  </a:cubicBezTo>
                  <a:lnTo>
                    <a:pt x="866140" y="442595"/>
                  </a:lnTo>
                  <a:lnTo>
                    <a:pt x="847090" y="442595"/>
                  </a:lnTo>
                  <a:cubicBezTo>
                    <a:pt x="847090" y="219202"/>
                    <a:pt x="665988" y="38100"/>
                    <a:pt x="442595" y="38100"/>
                  </a:cubicBezTo>
                  <a:cubicBezTo>
                    <a:pt x="432054" y="38100"/>
                    <a:pt x="423545" y="29591"/>
                    <a:pt x="423545" y="19050"/>
                  </a:cubicBezTo>
                  <a:lnTo>
                    <a:pt x="442595" y="19050"/>
                  </a:lnTo>
                  <a:lnTo>
                    <a:pt x="442595" y="38100"/>
                  </a:lnTo>
                  <a:cubicBezTo>
                    <a:pt x="219202" y="38100"/>
                    <a:pt x="38100" y="219202"/>
                    <a:pt x="38100" y="442595"/>
                  </a:cubicBezTo>
                  <a:close/>
                </a:path>
              </a:pathLst>
            </a:custGeom>
            <a:solidFill>
              <a:srgbClr val="16F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3"/>
          <p:cNvSpPr txBox="1"/>
          <p:nvPr/>
        </p:nvSpPr>
        <p:spPr>
          <a:xfrm>
            <a:off x="8082706" y="4023569"/>
            <a:ext cx="162817" cy="33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3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8764191" y="3837086"/>
            <a:ext cx="3138190" cy="411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6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Resourcefulness</a:t>
            </a:r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8764191" y="4322564"/>
            <a:ext cx="8535292" cy="547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Borrowed books and materials.</a:t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7832229" y="5455295"/>
            <a:ext cx="663893" cy="663893"/>
            <a:chOff x="0" y="0"/>
            <a:chExt cx="885190" cy="885190"/>
          </a:xfrm>
        </p:grpSpPr>
        <p:sp>
          <p:nvSpPr>
            <p:cNvPr id="146" name="Google Shape;146;p3"/>
            <p:cNvSpPr/>
            <p:nvPr/>
          </p:nvSpPr>
          <p:spPr>
            <a:xfrm>
              <a:off x="19050" y="19050"/>
              <a:ext cx="847090" cy="847090"/>
            </a:xfrm>
            <a:custGeom>
              <a:rect b="b" l="l" r="r" t="t"/>
              <a:pathLst>
                <a:path extrusionOk="0" h="847090" w="847090">
                  <a:moveTo>
                    <a:pt x="0" y="423545"/>
                  </a:moveTo>
                  <a:cubicBezTo>
                    <a:pt x="0" y="189611"/>
                    <a:pt x="189611" y="0"/>
                    <a:pt x="423545" y="0"/>
                  </a:cubicBezTo>
                  <a:cubicBezTo>
                    <a:pt x="657479" y="0"/>
                    <a:pt x="847090" y="189611"/>
                    <a:pt x="847090" y="423545"/>
                  </a:cubicBezTo>
                  <a:cubicBezTo>
                    <a:pt x="847090" y="657479"/>
                    <a:pt x="657479" y="847090"/>
                    <a:pt x="423545" y="847090"/>
                  </a:cubicBezTo>
                  <a:cubicBezTo>
                    <a:pt x="189611" y="847090"/>
                    <a:pt x="0" y="657479"/>
                    <a:pt x="0" y="423545"/>
                  </a:cubicBezTo>
                  <a:close/>
                </a:path>
              </a:pathLst>
            </a:custGeom>
            <a:solidFill>
              <a:srgbClr val="0A08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0" y="0"/>
              <a:ext cx="885190" cy="885190"/>
            </a:xfrm>
            <a:custGeom>
              <a:rect b="b" l="l" r="r" t="t"/>
              <a:pathLst>
                <a:path extrusionOk="0" h="885190" w="885190">
                  <a:moveTo>
                    <a:pt x="0" y="442595"/>
                  </a:moveTo>
                  <a:cubicBezTo>
                    <a:pt x="0" y="198120"/>
                    <a:pt x="198120" y="0"/>
                    <a:pt x="442595" y="0"/>
                  </a:cubicBezTo>
                  <a:cubicBezTo>
                    <a:pt x="453136" y="0"/>
                    <a:pt x="461645" y="8509"/>
                    <a:pt x="461645" y="19050"/>
                  </a:cubicBezTo>
                  <a:lnTo>
                    <a:pt x="442595" y="19050"/>
                  </a:lnTo>
                  <a:lnTo>
                    <a:pt x="442595" y="0"/>
                  </a:lnTo>
                  <a:lnTo>
                    <a:pt x="442595" y="19050"/>
                  </a:lnTo>
                  <a:lnTo>
                    <a:pt x="442595" y="0"/>
                  </a:lnTo>
                  <a:cubicBezTo>
                    <a:pt x="687070" y="0"/>
                    <a:pt x="885190" y="198120"/>
                    <a:pt x="885190" y="442595"/>
                  </a:cubicBezTo>
                  <a:cubicBezTo>
                    <a:pt x="885190" y="451358"/>
                    <a:pt x="879221" y="458978"/>
                    <a:pt x="870712" y="461137"/>
                  </a:cubicBezTo>
                  <a:lnTo>
                    <a:pt x="866140" y="442595"/>
                  </a:lnTo>
                  <a:lnTo>
                    <a:pt x="885190" y="442595"/>
                  </a:lnTo>
                  <a:cubicBezTo>
                    <a:pt x="885190" y="687070"/>
                    <a:pt x="687070" y="885190"/>
                    <a:pt x="442595" y="885190"/>
                  </a:cubicBezTo>
                  <a:lnTo>
                    <a:pt x="442595" y="866140"/>
                  </a:lnTo>
                  <a:lnTo>
                    <a:pt x="442595" y="847090"/>
                  </a:lnTo>
                  <a:lnTo>
                    <a:pt x="442595" y="866140"/>
                  </a:lnTo>
                  <a:lnTo>
                    <a:pt x="442595" y="885190"/>
                  </a:lnTo>
                  <a:cubicBezTo>
                    <a:pt x="198120" y="885190"/>
                    <a:pt x="0" y="687070"/>
                    <a:pt x="0" y="442595"/>
                  </a:cubicBezTo>
                  <a:lnTo>
                    <a:pt x="19050" y="442595"/>
                  </a:lnTo>
                  <a:lnTo>
                    <a:pt x="0" y="442595"/>
                  </a:lnTo>
                  <a:moveTo>
                    <a:pt x="38100" y="442595"/>
                  </a:moveTo>
                  <a:lnTo>
                    <a:pt x="19050" y="442595"/>
                  </a:lnTo>
                  <a:lnTo>
                    <a:pt x="38100" y="442595"/>
                  </a:lnTo>
                  <a:cubicBezTo>
                    <a:pt x="38100" y="665988"/>
                    <a:pt x="219202" y="847090"/>
                    <a:pt x="442595" y="847090"/>
                  </a:cubicBezTo>
                  <a:cubicBezTo>
                    <a:pt x="453136" y="847090"/>
                    <a:pt x="461645" y="855599"/>
                    <a:pt x="461645" y="866140"/>
                  </a:cubicBezTo>
                  <a:cubicBezTo>
                    <a:pt x="461645" y="876681"/>
                    <a:pt x="453136" y="885190"/>
                    <a:pt x="442595" y="885190"/>
                  </a:cubicBezTo>
                  <a:cubicBezTo>
                    <a:pt x="432054" y="885190"/>
                    <a:pt x="423545" y="876681"/>
                    <a:pt x="423545" y="866140"/>
                  </a:cubicBezTo>
                  <a:cubicBezTo>
                    <a:pt x="423545" y="855599"/>
                    <a:pt x="432054" y="847090"/>
                    <a:pt x="442595" y="847090"/>
                  </a:cubicBezTo>
                  <a:cubicBezTo>
                    <a:pt x="665988" y="847090"/>
                    <a:pt x="847090" y="665988"/>
                    <a:pt x="847090" y="442595"/>
                  </a:cubicBezTo>
                  <a:cubicBezTo>
                    <a:pt x="847090" y="433832"/>
                    <a:pt x="853059" y="426212"/>
                    <a:pt x="861568" y="424053"/>
                  </a:cubicBezTo>
                  <a:lnTo>
                    <a:pt x="866140" y="442595"/>
                  </a:lnTo>
                  <a:lnTo>
                    <a:pt x="847090" y="442595"/>
                  </a:lnTo>
                  <a:cubicBezTo>
                    <a:pt x="847090" y="219202"/>
                    <a:pt x="665988" y="38100"/>
                    <a:pt x="442595" y="38100"/>
                  </a:cubicBezTo>
                  <a:cubicBezTo>
                    <a:pt x="432054" y="38100"/>
                    <a:pt x="423545" y="29591"/>
                    <a:pt x="423545" y="19050"/>
                  </a:cubicBezTo>
                  <a:lnTo>
                    <a:pt x="442595" y="19050"/>
                  </a:lnTo>
                  <a:lnTo>
                    <a:pt x="442595" y="38100"/>
                  </a:lnTo>
                  <a:cubicBezTo>
                    <a:pt x="219202" y="38100"/>
                    <a:pt x="38100" y="219202"/>
                    <a:pt x="38100" y="442595"/>
                  </a:cubicBezTo>
                  <a:close/>
                </a:path>
              </a:pathLst>
            </a:custGeom>
            <a:solidFill>
              <a:srgbClr val="29DD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3"/>
          <p:cNvSpPr txBox="1"/>
          <p:nvPr/>
        </p:nvSpPr>
        <p:spPr>
          <a:xfrm>
            <a:off x="8059490" y="5637014"/>
            <a:ext cx="209401" cy="33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3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8764191" y="5450532"/>
            <a:ext cx="3138190" cy="411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6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Scholarships</a:t>
            </a:r>
            <a:endParaRPr/>
          </a:p>
        </p:txBody>
      </p:sp>
      <p:sp>
        <p:nvSpPr>
          <p:cNvPr id="150" name="Google Shape;150;p3"/>
          <p:cNvSpPr txBox="1"/>
          <p:nvPr/>
        </p:nvSpPr>
        <p:spPr>
          <a:xfrm>
            <a:off x="8764191" y="5936010"/>
            <a:ext cx="8535292" cy="547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Won the Wings to Fly Scholarship, a pivotal moment in my education.</a:t>
            </a:r>
            <a:endParaRPr/>
          </a:p>
        </p:txBody>
      </p:sp>
      <p:grpSp>
        <p:nvGrpSpPr>
          <p:cNvPr id="151" name="Google Shape;151;p3"/>
          <p:cNvGrpSpPr/>
          <p:nvPr/>
        </p:nvGrpSpPr>
        <p:grpSpPr>
          <a:xfrm>
            <a:off x="7832229" y="7068741"/>
            <a:ext cx="663893" cy="663893"/>
            <a:chOff x="0" y="0"/>
            <a:chExt cx="885190" cy="885190"/>
          </a:xfrm>
        </p:grpSpPr>
        <p:sp>
          <p:nvSpPr>
            <p:cNvPr id="152" name="Google Shape;152;p3"/>
            <p:cNvSpPr/>
            <p:nvPr/>
          </p:nvSpPr>
          <p:spPr>
            <a:xfrm>
              <a:off x="19050" y="19050"/>
              <a:ext cx="847090" cy="847090"/>
            </a:xfrm>
            <a:custGeom>
              <a:rect b="b" l="l" r="r" t="t"/>
              <a:pathLst>
                <a:path extrusionOk="0" h="847090" w="847090">
                  <a:moveTo>
                    <a:pt x="0" y="423545"/>
                  </a:moveTo>
                  <a:cubicBezTo>
                    <a:pt x="0" y="189611"/>
                    <a:pt x="189611" y="0"/>
                    <a:pt x="423545" y="0"/>
                  </a:cubicBezTo>
                  <a:cubicBezTo>
                    <a:pt x="657479" y="0"/>
                    <a:pt x="847090" y="189611"/>
                    <a:pt x="847090" y="423545"/>
                  </a:cubicBezTo>
                  <a:cubicBezTo>
                    <a:pt x="847090" y="657479"/>
                    <a:pt x="657479" y="847090"/>
                    <a:pt x="423545" y="847090"/>
                  </a:cubicBezTo>
                  <a:cubicBezTo>
                    <a:pt x="189611" y="847090"/>
                    <a:pt x="0" y="657479"/>
                    <a:pt x="0" y="423545"/>
                  </a:cubicBezTo>
                  <a:close/>
                </a:path>
              </a:pathLst>
            </a:custGeom>
            <a:solidFill>
              <a:srgbClr val="0A08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0" y="0"/>
              <a:ext cx="885190" cy="885190"/>
            </a:xfrm>
            <a:custGeom>
              <a:rect b="b" l="l" r="r" t="t"/>
              <a:pathLst>
                <a:path extrusionOk="0" h="885190" w="885190">
                  <a:moveTo>
                    <a:pt x="0" y="442595"/>
                  </a:moveTo>
                  <a:cubicBezTo>
                    <a:pt x="0" y="198120"/>
                    <a:pt x="198120" y="0"/>
                    <a:pt x="442595" y="0"/>
                  </a:cubicBezTo>
                  <a:cubicBezTo>
                    <a:pt x="453136" y="0"/>
                    <a:pt x="461645" y="8509"/>
                    <a:pt x="461645" y="19050"/>
                  </a:cubicBezTo>
                  <a:lnTo>
                    <a:pt x="442595" y="19050"/>
                  </a:lnTo>
                  <a:lnTo>
                    <a:pt x="442595" y="0"/>
                  </a:lnTo>
                  <a:lnTo>
                    <a:pt x="442595" y="19050"/>
                  </a:lnTo>
                  <a:lnTo>
                    <a:pt x="442595" y="0"/>
                  </a:lnTo>
                  <a:cubicBezTo>
                    <a:pt x="687070" y="0"/>
                    <a:pt x="885190" y="198120"/>
                    <a:pt x="885190" y="442595"/>
                  </a:cubicBezTo>
                  <a:cubicBezTo>
                    <a:pt x="885190" y="451358"/>
                    <a:pt x="879221" y="458978"/>
                    <a:pt x="870712" y="461137"/>
                  </a:cubicBezTo>
                  <a:lnTo>
                    <a:pt x="866140" y="442595"/>
                  </a:lnTo>
                  <a:lnTo>
                    <a:pt x="885190" y="442595"/>
                  </a:lnTo>
                  <a:cubicBezTo>
                    <a:pt x="885190" y="687070"/>
                    <a:pt x="687070" y="885190"/>
                    <a:pt x="442595" y="885190"/>
                  </a:cubicBezTo>
                  <a:lnTo>
                    <a:pt x="442595" y="866140"/>
                  </a:lnTo>
                  <a:lnTo>
                    <a:pt x="442595" y="847090"/>
                  </a:lnTo>
                  <a:lnTo>
                    <a:pt x="442595" y="866140"/>
                  </a:lnTo>
                  <a:lnTo>
                    <a:pt x="442595" y="885190"/>
                  </a:lnTo>
                  <a:cubicBezTo>
                    <a:pt x="198120" y="885190"/>
                    <a:pt x="0" y="687070"/>
                    <a:pt x="0" y="442595"/>
                  </a:cubicBezTo>
                  <a:lnTo>
                    <a:pt x="19050" y="442595"/>
                  </a:lnTo>
                  <a:lnTo>
                    <a:pt x="0" y="442595"/>
                  </a:lnTo>
                  <a:moveTo>
                    <a:pt x="38100" y="442595"/>
                  </a:moveTo>
                  <a:lnTo>
                    <a:pt x="19050" y="442595"/>
                  </a:lnTo>
                  <a:lnTo>
                    <a:pt x="38100" y="442595"/>
                  </a:lnTo>
                  <a:cubicBezTo>
                    <a:pt x="38100" y="665988"/>
                    <a:pt x="219202" y="847090"/>
                    <a:pt x="442595" y="847090"/>
                  </a:cubicBezTo>
                  <a:cubicBezTo>
                    <a:pt x="453136" y="847090"/>
                    <a:pt x="461645" y="855599"/>
                    <a:pt x="461645" y="866140"/>
                  </a:cubicBezTo>
                  <a:cubicBezTo>
                    <a:pt x="461645" y="876681"/>
                    <a:pt x="453136" y="885190"/>
                    <a:pt x="442595" y="885190"/>
                  </a:cubicBezTo>
                  <a:cubicBezTo>
                    <a:pt x="432054" y="885190"/>
                    <a:pt x="423545" y="876681"/>
                    <a:pt x="423545" y="866140"/>
                  </a:cubicBezTo>
                  <a:cubicBezTo>
                    <a:pt x="423545" y="855599"/>
                    <a:pt x="432054" y="847090"/>
                    <a:pt x="442595" y="847090"/>
                  </a:cubicBezTo>
                  <a:cubicBezTo>
                    <a:pt x="665988" y="847090"/>
                    <a:pt x="847090" y="665988"/>
                    <a:pt x="847090" y="442595"/>
                  </a:cubicBezTo>
                  <a:cubicBezTo>
                    <a:pt x="847090" y="433832"/>
                    <a:pt x="853059" y="426212"/>
                    <a:pt x="861568" y="424053"/>
                  </a:cubicBezTo>
                  <a:lnTo>
                    <a:pt x="866140" y="442595"/>
                  </a:lnTo>
                  <a:lnTo>
                    <a:pt x="847090" y="442595"/>
                  </a:lnTo>
                  <a:cubicBezTo>
                    <a:pt x="847090" y="219202"/>
                    <a:pt x="665988" y="38100"/>
                    <a:pt x="442595" y="38100"/>
                  </a:cubicBezTo>
                  <a:cubicBezTo>
                    <a:pt x="432054" y="38100"/>
                    <a:pt x="423545" y="29591"/>
                    <a:pt x="423545" y="19050"/>
                  </a:cubicBezTo>
                  <a:lnTo>
                    <a:pt x="442595" y="19050"/>
                  </a:lnTo>
                  <a:lnTo>
                    <a:pt x="442595" y="38100"/>
                  </a:lnTo>
                  <a:cubicBezTo>
                    <a:pt x="219202" y="38100"/>
                    <a:pt x="38100" y="219202"/>
                    <a:pt x="38100" y="442595"/>
                  </a:cubicBezTo>
                  <a:close/>
                </a:path>
              </a:pathLst>
            </a:custGeom>
            <a:solidFill>
              <a:srgbClr val="37A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3"/>
          <p:cNvSpPr txBox="1"/>
          <p:nvPr/>
        </p:nvSpPr>
        <p:spPr>
          <a:xfrm>
            <a:off x="8053982" y="7250460"/>
            <a:ext cx="220415" cy="33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3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/>
          </a:p>
        </p:txBody>
      </p:sp>
      <p:sp>
        <p:nvSpPr>
          <p:cNvPr id="155" name="Google Shape;155;p3"/>
          <p:cNvSpPr txBox="1"/>
          <p:nvPr/>
        </p:nvSpPr>
        <p:spPr>
          <a:xfrm>
            <a:off x="8764191" y="6987779"/>
            <a:ext cx="8535292" cy="190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lack of resources was a significant obstacle, but it instilled in me the value of resourcefulness and persistence. My determination to secure scholarships and financial assistance became my lifeline to education.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64" name="Google Shape;164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A081B">
              <a:alpha val="74901"/>
            </a:srgbClr>
          </a:solidFill>
          <a:ln>
            <a:noFill/>
          </a:ln>
        </p:spPr>
      </p:sp>
      <p:sp>
        <p:nvSpPr>
          <p:cNvPr id="166" name="Google Shape;166;p4"/>
          <p:cNvSpPr txBox="1"/>
          <p:nvPr/>
        </p:nvSpPr>
        <p:spPr>
          <a:xfrm>
            <a:off x="1651695" y="3020020"/>
            <a:ext cx="1092353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74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High School Struggles &amp; Triumphs</a:t>
            </a:r>
            <a:endParaRPr/>
          </a:p>
        </p:txBody>
      </p:sp>
      <p:sp>
        <p:nvSpPr>
          <p:cNvPr id="167" name="Google Shape;167;p4"/>
          <p:cNvSpPr txBox="1"/>
          <p:nvPr/>
        </p:nvSpPr>
        <p:spPr>
          <a:xfrm>
            <a:off x="1651657" y="5102969"/>
            <a:ext cx="1498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Attended Mumbuni Boys High School (2015-2018) through the Wings to Fly program.</a:t>
            </a:r>
            <a:endParaRPr/>
          </a:p>
        </p:txBody>
      </p:sp>
      <p:sp>
        <p:nvSpPr>
          <p:cNvPr id="168" name="Google Shape;168;p4"/>
          <p:cNvSpPr txBox="1"/>
          <p:nvPr/>
        </p:nvSpPr>
        <p:spPr>
          <a:xfrm>
            <a:off x="1651695" y="5672435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7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Challenges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1651695" y="6333381"/>
            <a:ext cx="7115919" cy="598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Experienced bullying and socioeconomic pressure.</a:t>
            </a:r>
            <a:endParaRPr/>
          </a:p>
        </p:txBody>
      </p:sp>
      <p:sp>
        <p:nvSpPr>
          <p:cNvPr id="170" name="Google Shape;170;p4"/>
          <p:cNvSpPr txBox="1"/>
          <p:nvPr/>
        </p:nvSpPr>
        <p:spPr>
          <a:xfrm>
            <a:off x="9529911" y="5672435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7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Triumphs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9529911" y="6333381"/>
            <a:ext cx="7115919" cy="598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Developed courage and stood up for peers.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80" name="Google Shape;180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A081B">
              <a:alpha val="74901"/>
            </a:srgbClr>
          </a:solidFill>
          <a:ln>
            <a:noFill/>
          </a:ln>
        </p:spPr>
      </p:sp>
      <p:sp>
        <p:nvSpPr>
          <p:cNvPr descr="preencoded.png" id="182" name="Google Shape;182;p5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5"/>
          <p:cNvSpPr txBox="1"/>
          <p:nvPr/>
        </p:nvSpPr>
        <p:spPr>
          <a:xfrm>
            <a:off x="7639199" y="752624"/>
            <a:ext cx="6864549" cy="658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75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University Life and Hard Work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>
            <a:off x="7639199" y="1678781"/>
            <a:ext cx="9867602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Balanced studies with part-time work.</a:t>
            </a:r>
            <a:endParaRPr/>
          </a:p>
        </p:txBody>
      </p:sp>
      <p:sp>
        <p:nvSpPr>
          <p:cNvPr descr="preencoded.png" id="185" name="Google Shape;185;p5"/>
          <p:cNvSpPr/>
          <p:nvPr/>
        </p:nvSpPr>
        <p:spPr>
          <a:xfrm>
            <a:off x="7639199" y="2353716"/>
            <a:ext cx="1116062" cy="1785640"/>
          </a:xfrm>
          <a:custGeom>
            <a:rect b="b" l="l" r="r" t="t"/>
            <a:pathLst>
              <a:path extrusionOk="0" h="1785640" w="1116062">
                <a:moveTo>
                  <a:pt x="0" y="0"/>
                </a:moveTo>
                <a:lnTo>
                  <a:pt x="1116062" y="0"/>
                </a:lnTo>
                <a:lnTo>
                  <a:pt x="1116062" y="1785640"/>
                </a:lnTo>
                <a:lnTo>
                  <a:pt x="0" y="1785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0" r="-49" t="0"/>
            </a:stretch>
          </a:blipFill>
          <a:ln>
            <a:noFill/>
          </a:ln>
        </p:spPr>
      </p:sp>
      <p:sp>
        <p:nvSpPr>
          <p:cNvPr id="186" name="Google Shape;186;p5"/>
          <p:cNvSpPr txBox="1"/>
          <p:nvPr/>
        </p:nvSpPr>
        <p:spPr>
          <a:xfrm>
            <a:off x="9089975" y="2548235"/>
            <a:ext cx="2480072" cy="33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8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3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Currently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9089975" y="2953791"/>
            <a:ext cx="8416826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Currently pursuing a BSc in Computer Science at Dedan Kimathi University of Technology.</a:t>
            </a:r>
            <a:endParaRPr/>
          </a:p>
        </p:txBody>
      </p:sp>
      <p:sp>
        <p:nvSpPr>
          <p:cNvPr descr="preencoded.png" id="188" name="Google Shape;188;p5"/>
          <p:cNvSpPr/>
          <p:nvPr/>
        </p:nvSpPr>
        <p:spPr>
          <a:xfrm>
            <a:off x="7639199" y="4139356"/>
            <a:ext cx="1116062" cy="1785640"/>
          </a:xfrm>
          <a:custGeom>
            <a:rect b="b" l="l" r="r" t="t"/>
            <a:pathLst>
              <a:path extrusionOk="0" h="1785640" w="1116062">
                <a:moveTo>
                  <a:pt x="0" y="0"/>
                </a:moveTo>
                <a:lnTo>
                  <a:pt x="1116062" y="0"/>
                </a:lnTo>
                <a:lnTo>
                  <a:pt x="1116062" y="1785640"/>
                </a:lnTo>
                <a:lnTo>
                  <a:pt x="0" y="1785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0" r="-49" t="0"/>
            </a:stretch>
          </a:blipFill>
          <a:ln>
            <a:noFill/>
          </a:ln>
        </p:spPr>
      </p:sp>
      <p:sp>
        <p:nvSpPr>
          <p:cNvPr id="189" name="Google Shape;189;p5"/>
          <p:cNvSpPr txBox="1"/>
          <p:nvPr/>
        </p:nvSpPr>
        <p:spPr>
          <a:xfrm>
            <a:off x="9089975" y="4333875"/>
            <a:ext cx="2480072" cy="33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8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3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Academic_leave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9089975" y="4739431"/>
            <a:ext cx="8416826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Balanced part-time work with studies to support my education and family .Took an academic leave for 2 years so as to work and get finances to finance my education.</a:t>
            </a:r>
            <a:endParaRPr/>
          </a:p>
        </p:txBody>
      </p:sp>
      <p:sp>
        <p:nvSpPr>
          <p:cNvPr descr="preencoded.png" id="191" name="Google Shape;191;p5"/>
          <p:cNvSpPr/>
          <p:nvPr/>
        </p:nvSpPr>
        <p:spPr>
          <a:xfrm>
            <a:off x="7639199" y="5924996"/>
            <a:ext cx="1116062" cy="1785640"/>
          </a:xfrm>
          <a:custGeom>
            <a:rect b="b" l="l" r="r" t="t"/>
            <a:pathLst>
              <a:path extrusionOk="0" h="1785640" w="1116062">
                <a:moveTo>
                  <a:pt x="0" y="0"/>
                </a:moveTo>
                <a:lnTo>
                  <a:pt x="1116062" y="0"/>
                </a:lnTo>
                <a:lnTo>
                  <a:pt x="1116062" y="1785640"/>
                </a:lnTo>
                <a:lnTo>
                  <a:pt x="0" y="1785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50" r="-49" t="0"/>
            </a:stretch>
          </a:blipFill>
          <a:ln>
            <a:noFill/>
          </a:ln>
        </p:spPr>
      </p:sp>
      <p:sp>
        <p:nvSpPr>
          <p:cNvPr id="192" name="Google Shape;192;p5"/>
          <p:cNvSpPr txBox="1"/>
          <p:nvPr/>
        </p:nvSpPr>
        <p:spPr>
          <a:xfrm>
            <a:off x="9089975" y="6119515"/>
            <a:ext cx="2480072" cy="33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8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3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Time Management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9089975" y="6525071"/>
            <a:ext cx="8416826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Developed strong time management skills, discipline, and resilience through these experiences.</a:t>
            </a:r>
            <a:endParaRPr/>
          </a:p>
        </p:txBody>
      </p:sp>
      <p:sp>
        <p:nvSpPr>
          <p:cNvPr descr="preencoded.png" id="194" name="Google Shape;194;p5"/>
          <p:cNvSpPr/>
          <p:nvPr/>
        </p:nvSpPr>
        <p:spPr>
          <a:xfrm>
            <a:off x="7639199" y="7710636"/>
            <a:ext cx="1116062" cy="1785640"/>
          </a:xfrm>
          <a:custGeom>
            <a:rect b="b" l="l" r="r" t="t"/>
            <a:pathLst>
              <a:path extrusionOk="0" h="1785640" w="1116062">
                <a:moveTo>
                  <a:pt x="0" y="0"/>
                </a:moveTo>
                <a:lnTo>
                  <a:pt x="1116062" y="0"/>
                </a:lnTo>
                <a:lnTo>
                  <a:pt x="1116062" y="1785640"/>
                </a:lnTo>
                <a:lnTo>
                  <a:pt x="0" y="1785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50" r="-49" t="0"/>
            </a:stretch>
          </a:blipFill>
          <a:ln>
            <a:noFill/>
          </a:ln>
        </p:spPr>
      </p:sp>
      <p:sp>
        <p:nvSpPr>
          <p:cNvPr id="195" name="Google Shape;195;p5"/>
          <p:cNvSpPr txBox="1"/>
          <p:nvPr/>
        </p:nvSpPr>
        <p:spPr>
          <a:xfrm>
            <a:off x="9089975" y="8310711"/>
            <a:ext cx="8416826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Working while studying was a necessity, but it became a source of strength. I learned how to prioritize my time effectively while staying focused on my long-term goals.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04" name="Google Shape;204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A081B">
              <a:alpha val="74901"/>
            </a:srgbClr>
          </a:solidFill>
          <a:ln>
            <a:noFill/>
          </a:ln>
        </p:spPr>
      </p:sp>
      <p:sp>
        <p:nvSpPr>
          <p:cNvPr descr="preencoded.png" id="206" name="Google Shape;206;p6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6"/>
          <p:cNvSpPr txBox="1"/>
          <p:nvPr/>
        </p:nvSpPr>
        <p:spPr>
          <a:xfrm>
            <a:off x="7881194" y="1394520"/>
            <a:ext cx="8794105" cy="869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62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Defining Moments of Growth</a:t>
            </a:r>
            <a:endParaRPr/>
          </a:p>
        </p:txBody>
      </p:sp>
      <p:sp>
        <p:nvSpPr>
          <p:cNvPr id="208" name="Google Shape;208;p6"/>
          <p:cNvSpPr txBox="1"/>
          <p:nvPr/>
        </p:nvSpPr>
        <p:spPr>
          <a:xfrm>
            <a:off x="7881194" y="2606874"/>
            <a:ext cx="9383614" cy="562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9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Financial hardship to academic success.</a:t>
            </a:r>
            <a:endParaRPr/>
          </a:p>
        </p:txBody>
      </p:sp>
      <p:sp>
        <p:nvSpPr>
          <p:cNvPr id="209" name="Google Shape;209;p6"/>
          <p:cNvSpPr/>
          <p:nvPr/>
        </p:nvSpPr>
        <p:spPr>
          <a:xfrm>
            <a:off x="7876431" y="3493889"/>
            <a:ext cx="9393174" cy="5346192"/>
          </a:xfrm>
          <a:custGeom>
            <a:rect b="b" l="l" r="r" t="t"/>
            <a:pathLst>
              <a:path extrusionOk="0" h="7128256" w="12524232">
                <a:moveTo>
                  <a:pt x="0" y="591058"/>
                </a:moveTo>
                <a:cubicBezTo>
                  <a:pt x="0" y="264668"/>
                  <a:pt x="264795" y="0"/>
                  <a:pt x="591566" y="0"/>
                </a:cubicBezTo>
                <a:lnTo>
                  <a:pt x="11932666" y="0"/>
                </a:lnTo>
                <a:lnTo>
                  <a:pt x="11932666" y="6350"/>
                </a:lnTo>
                <a:lnTo>
                  <a:pt x="11932666" y="0"/>
                </a:lnTo>
                <a:cubicBezTo>
                  <a:pt x="12259310" y="0"/>
                  <a:pt x="12524232" y="264668"/>
                  <a:pt x="12524232" y="591058"/>
                </a:cubicBezTo>
                <a:lnTo>
                  <a:pt x="12517882" y="591058"/>
                </a:lnTo>
                <a:lnTo>
                  <a:pt x="12524232" y="591058"/>
                </a:lnTo>
                <a:lnTo>
                  <a:pt x="12524232" y="6537198"/>
                </a:lnTo>
                <a:lnTo>
                  <a:pt x="12517882" y="6537198"/>
                </a:lnTo>
                <a:lnTo>
                  <a:pt x="12524232" y="6537198"/>
                </a:lnTo>
                <a:cubicBezTo>
                  <a:pt x="12524232" y="6863715"/>
                  <a:pt x="12259437" y="7128256"/>
                  <a:pt x="11932666" y="7128256"/>
                </a:cubicBezTo>
                <a:lnTo>
                  <a:pt x="11932666" y="7121906"/>
                </a:lnTo>
                <a:lnTo>
                  <a:pt x="11932666" y="7128256"/>
                </a:lnTo>
                <a:lnTo>
                  <a:pt x="591566" y="7128256"/>
                </a:lnTo>
                <a:lnTo>
                  <a:pt x="591566" y="7121906"/>
                </a:lnTo>
                <a:lnTo>
                  <a:pt x="591566" y="7128256"/>
                </a:lnTo>
                <a:cubicBezTo>
                  <a:pt x="264795" y="7128256"/>
                  <a:pt x="0" y="6863588"/>
                  <a:pt x="0" y="6537198"/>
                </a:cubicBezTo>
                <a:lnTo>
                  <a:pt x="0" y="591058"/>
                </a:lnTo>
                <a:lnTo>
                  <a:pt x="6350" y="591058"/>
                </a:lnTo>
                <a:lnTo>
                  <a:pt x="0" y="591058"/>
                </a:lnTo>
                <a:moveTo>
                  <a:pt x="12700" y="591058"/>
                </a:moveTo>
                <a:lnTo>
                  <a:pt x="12700" y="6537198"/>
                </a:lnTo>
                <a:lnTo>
                  <a:pt x="6350" y="6537198"/>
                </a:lnTo>
                <a:lnTo>
                  <a:pt x="12700" y="6537198"/>
                </a:lnTo>
                <a:cubicBezTo>
                  <a:pt x="12700" y="6856603"/>
                  <a:pt x="271907" y="7115556"/>
                  <a:pt x="591566" y="7115556"/>
                </a:cubicBezTo>
                <a:lnTo>
                  <a:pt x="11932666" y="7115556"/>
                </a:lnTo>
                <a:cubicBezTo>
                  <a:pt x="12252325" y="7115556"/>
                  <a:pt x="12511532" y="6856603"/>
                  <a:pt x="12511532" y="6537198"/>
                </a:cubicBezTo>
                <a:lnTo>
                  <a:pt x="12511532" y="591058"/>
                </a:lnTo>
                <a:cubicBezTo>
                  <a:pt x="12511532" y="271653"/>
                  <a:pt x="12252325" y="12700"/>
                  <a:pt x="11932666" y="12700"/>
                </a:cubicBezTo>
                <a:lnTo>
                  <a:pt x="591566" y="12700"/>
                </a:lnTo>
                <a:lnTo>
                  <a:pt x="591566" y="6350"/>
                </a:lnTo>
                <a:lnTo>
                  <a:pt x="591566" y="12700"/>
                </a:lnTo>
                <a:cubicBezTo>
                  <a:pt x="271907" y="12700"/>
                  <a:pt x="12700" y="271653"/>
                  <a:pt x="12700" y="591058"/>
                </a:cubicBezTo>
                <a:close/>
              </a:path>
            </a:pathLst>
          </a:cu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>
            <a:off x="7890719" y="3508176"/>
            <a:ext cx="9364599" cy="837342"/>
          </a:xfrm>
          <a:custGeom>
            <a:rect b="b" l="l" r="r" t="t"/>
            <a:pathLst>
              <a:path extrusionOk="0" h="1116457" w="12486132">
                <a:moveTo>
                  <a:pt x="0" y="0"/>
                </a:moveTo>
                <a:lnTo>
                  <a:pt x="12486132" y="0"/>
                </a:lnTo>
                <a:lnTo>
                  <a:pt x="12486132" y="1116457"/>
                </a:lnTo>
                <a:lnTo>
                  <a:pt x="0" y="1116457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  <a:ln>
            <a:noFill/>
          </a:ln>
        </p:spPr>
      </p:sp>
      <p:sp>
        <p:nvSpPr>
          <p:cNvPr id="211" name="Google Shape;211;p6"/>
          <p:cNvSpPr txBox="1"/>
          <p:nvPr/>
        </p:nvSpPr>
        <p:spPr>
          <a:xfrm>
            <a:off x="8183016" y="3597771"/>
            <a:ext cx="4092923" cy="562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9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Challenges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12870061" y="3597771"/>
            <a:ext cx="4092922" cy="562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9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Growth</a:t>
            </a:r>
            <a:endParaRPr/>
          </a:p>
        </p:txBody>
      </p:sp>
      <p:sp>
        <p:nvSpPr>
          <p:cNvPr id="213" name="Google Shape;213;p6"/>
          <p:cNvSpPr/>
          <p:nvPr/>
        </p:nvSpPr>
        <p:spPr>
          <a:xfrm>
            <a:off x="7890719" y="4345484"/>
            <a:ext cx="9364599" cy="837342"/>
          </a:xfrm>
          <a:custGeom>
            <a:rect b="b" l="l" r="r" t="t"/>
            <a:pathLst>
              <a:path extrusionOk="0" h="1116457" w="12486132">
                <a:moveTo>
                  <a:pt x="0" y="0"/>
                </a:moveTo>
                <a:lnTo>
                  <a:pt x="12486132" y="0"/>
                </a:lnTo>
                <a:lnTo>
                  <a:pt x="12486132" y="1116457"/>
                </a:lnTo>
                <a:lnTo>
                  <a:pt x="0" y="1116457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  <a:ln>
            <a:noFill/>
          </a:ln>
        </p:spPr>
      </p:sp>
      <p:sp>
        <p:nvSpPr>
          <p:cNvPr id="214" name="Google Shape;214;p6"/>
          <p:cNvSpPr txBox="1"/>
          <p:nvPr/>
        </p:nvSpPr>
        <p:spPr>
          <a:xfrm>
            <a:off x="8183016" y="4435079"/>
            <a:ext cx="4092923" cy="562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9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Limited technology access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12870061" y="4435079"/>
            <a:ext cx="4092922" cy="562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9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Overcame limitations.</a:t>
            </a:r>
            <a:endParaRPr/>
          </a:p>
        </p:txBody>
      </p:sp>
      <p:sp>
        <p:nvSpPr>
          <p:cNvPr id="216" name="Google Shape;216;p6"/>
          <p:cNvSpPr/>
          <p:nvPr/>
        </p:nvSpPr>
        <p:spPr>
          <a:xfrm>
            <a:off x="7890725" y="5182801"/>
            <a:ext cx="9364599" cy="3898039"/>
          </a:xfrm>
          <a:custGeom>
            <a:rect b="b" l="l" r="r" t="t"/>
            <a:pathLst>
              <a:path extrusionOk="0" h="4857369" w="12486132">
                <a:moveTo>
                  <a:pt x="0" y="0"/>
                </a:moveTo>
                <a:lnTo>
                  <a:pt x="12486132" y="0"/>
                </a:lnTo>
                <a:lnTo>
                  <a:pt x="12486132" y="4857369"/>
                </a:lnTo>
                <a:lnTo>
                  <a:pt x="0" y="4857369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  <a:ln>
            <a:noFill/>
          </a:ln>
        </p:spPr>
      </p:sp>
      <p:sp>
        <p:nvSpPr>
          <p:cNvPr id="217" name="Google Shape;217;p6"/>
          <p:cNvSpPr txBox="1"/>
          <p:nvPr/>
        </p:nvSpPr>
        <p:spPr>
          <a:xfrm>
            <a:off x="8183016" y="5272385"/>
            <a:ext cx="4092923" cy="1030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9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Financial hardship required resilience and persistence.</a:t>
            </a:r>
            <a:endParaRPr/>
          </a:p>
        </p:txBody>
      </p:sp>
      <p:sp>
        <p:nvSpPr>
          <p:cNvPr id="218" name="Google Shape;218;p6"/>
          <p:cNvSpPr txBox="1"/>
          <p:nvPr/>
        </p:nvSpPr>
        <p:spPr>
          <a:xfrm>
            <a:off x="8183016" y="6382941"/>
            <a:ext cx="4092923" cy="1965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9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Navigated institutional bureaucracy, learning the importance of patience and effective communication.</a:t>
            </a:r>
            <a:endParaRPr/>
          </a:p>
        </p:txBody>
      </p:sp>
      <p:sp>
        <p:nvSpPr>
          <p:cNvPr id="219" name="Google Shape;219;p6"/>
          <p:cNvSpPr txBox="1"/>
          <p:nvPr/>
        </p:nvSpPr>
        <p:spPr>
          <a:xfrm>
            <a:off x="12633950" y="5272375"/>
            <a:ext cx="4556700" cy="31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49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Each challenge I faced, whether it was financial constraints or navigating institutional barriers, shaped me into the person I am today. These experiences taught me how to adapt, persevere, and grow.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28" name="Google Shape;228;p7"/>
          <p:cNvSpPr/>
          <p:nvPr/>
        </p:nvSpPr>
        <p:spPr>
          <a:xfrm>
            <a:off x="0" y="-3115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7"/>
          <p:cNvSpPr/>
          <p:nvPr/>
        </p:nvSpPr>
        <p:spPr>
          <a:xfrm>
            <a:off x="0" y="-2555675"/>
            <a:ext cx="18288000" cy="1306449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A081B">
              <a:alpha val="74901"/>
            </a:srgbClr>
          </a:solidFill>
          <a:ln>
            <a:noFill/>
          </a:ln>
        </p:spPr>
      </p:sp>
      <p:sp>
        <p:nvSpPr>
          <p:cNvPr descr="preencoded.png" id="230" name="Google Shape;230;p7"/>
          <p:cNvSpPr/>
          <p:nvPr/>
        </p:nvSpPr>
        <p:spPr>
          <a:xfrm>
            <a:off x="0" y="-411475"/>
            <a:ext cx="6858000" cy="11467198"/>
          </a:xfrm>
          <a:custGeom>
            <a:rect b="b" l="l" r="r" t="t"/>
            <a:pathLst>
              <a:path extrusionOk="0" h="11052721" w="6858000">
                <a:moveTo>
                  <a:pt x="0" y="0"/>
                </a:moveTo>
                <a:lnTo>
                  <a:pt x="6858000" y="0"/>
                </a:lnTo>
                <a:lnTo>
                  <a:pt x="6858000" y="11052721"/>
                </a:lnTo>
                <a:lnTo>
                  <a:pt x="0" y="1105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" r="-15" t="0"/>
            </a:stretch>
          </a:blipFill>
          <a:ln>
            <a:noFill/>
          </a:ln>
        </p:spPr>
      </p:sp>
      <p:sp>
        <p:nvSpPr>
          <p:cNvPr id="231" name="Google Shape;231;p7"/>
          <p:cNvSpPr txBox="1"/>
          <p:nvPr/>
        </p:nvSpPr>
        <p:spPr>
          <a:xfrm>
            <a:off x="7397949" y="395734"/>
            <a:ext cx="40975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7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Aspirations for the Future</a:t>
            </a:r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7397949" y="1282520"/>
            <a:ext cx="10350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Graduation, internship, career, and entrepreneurship</a:t>
            </a:r>
            <a:r>
              <a:rPr b="0" i="0" lang="en-US" sz="11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/>
          </a:p>
        </p:txBody>
      </p:sp>
      <p:sp>
        <p:nvSpPr>
          <p:cNvPr descr="preencoded.png" id="233" name="Google Shape;233;p7"/>
          <p:cNvSpPr/>
          <p:nvPr/>
        </p:nvSpPr>
        <p:spPr>
          <a:xfrm>
            <a:off x="7397949" y="1504801"/>
            <a:ext cx="385762" cy="385762"/>
          </a:xfrm>
          <a:custGeom>
            <a:rect b="b" l="l" r="r" t="t"/>
            <a:pathLst>
              <a:path extrusionOk="0" h="385762" w="385762">
                <a:moveTo>
                  <a:pt x="0" y="0"/>
                </a:moveTo>
                <a:lnTo>
                  <a:pt x="385762" y="0"/>
                </a:lnTo>
                <a:lnTo>
                  <a:pt x="385762" y="385763"/>
                </a:lnTo>
                <a:lnTo>
                  <a:pt x="0" y="38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7"/>
          <p:cNvSpPr txBox="1"/>
          <p:nvPr/>
        </p:nvSpPr>
        <p:spPr>
          <a:xfrm>
            <a:off x="7397949" y="2016175"/>
            <a:ext cx="1714500" cy="24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5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12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Graduation</a:t>
            </a:r>
            <a:endParaRPr/>
          </a:p>
        </p:txBody>
      </p:sp>
      <p:sp>
        <p:nvSpPr>
          <p:cNvPr id="235" name="Google Shape;235;p7"/>
          <p:cNvSpPr txBox="1"/>
          <p:nvPr/>
        </p:nvSpPr>
        <p:spPr>
          <a:xfrm>
            <a:off x="7397949" y="2294484"/>
            <a:ext cx="10350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Achieve a BSc in Computer Science.</a:t>
            </a:r>
            <a:endParaRPr sz="1800"/>
          </a:p>
        </p:txBody>
      </p:sp>
      <p:sp>
        <p:nvSpPr>
          <p:cNvPr descr="preencoded.png" id="236" name="Google Shape;236;p7"/>
          <p:cNvSpPr/>
          <p:nvPr/>
        </p:nvSpPr>
        <p:spPr>
          <a:xfrm>
            <a:off x="7397949" y="2758380"/>
            <a:ext cx="385762" cy="385762"/>
          </a:xfrm>
          <a:custGeom>
            <a:rect b="b" l="l" r="r" t="t"/>
            <a:pathLst>
              <a:path extrusionOk="0" h="385762" w="385762">
                <a:moveTo>
                  <a:pt x="0" y="0"/>
                </a:moveTo>
                <a:lnTo>
                  <a:pt x="385762" y="0"/>
                </a:lnTo>
                <a:lnTo>
                  <a:pt x="385762" y="385762"/>
                </a:lnTo>
                <a:lnTo>
                  <a:pt x="0" y="385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7"/>
          <p:cNvSpPr txBox="1"/>
          <p:nvPr/>
        </p:nvSpPr>
        <p:spPr>
          <a:xfrm>
            <a:off x="7397949" y="3277492"/>
            <a:ext cx="1714500" cy="24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5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12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Internship</a:t>
            </a:r>
            <a:endParaRPr/>
          </a:p>
        </p:txBody>
      </p:sp>
      <p:sp>
        <p:nvSpPr>
          <p:cNvPr id="238" name="Google Shape;238;p7"/>
          <p:cNvSpPr txBox="1"/>
          <p:nvPr/>
        </p:nvSpPr>
        <p:spPr>
          <a:xfrm>
            <a:off x="7397949" y="3615630"/>
            <a:ext cx="10350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Aspiring to intern at a leading tech company.</a:t>
            </a:r>
            <a:endParaRPr sz="1800"/>
          </a:p>
        </p:txBody>
      </p:sp>
      <p:sp>
        <p:nvSpPr>
          <p:cNvPr descr="preencoded.png" id="239" name="Google Shape;239;p7"/>
          <p:cNvSpPr/>
          <p:nvPr/>
        </p:nvSpPr>
        <p:spPr>
          <a:xfrm>
            <a:off x="7397949" y="4081611"/>
            <a:ext cx="385762" cy="385762"/>
          </a:xfrm>
          <a:custGeom>
            <a:rect b="b" l="l" r="r" t="t"/>
            <a:pathLst>
              <a:path extrusionOk="0" h="385762" w="385762">
                <a:moveTo>
                  <a:pt x="0" y="0"/>
                </a:moveTo>
                <a:lnTo>
                  <a:pt x="385762" y="0"/>
                </a:lnTo>
                <a:lnTo>
                  <a:pt x="385762" y="385763"/>
                </a:lnTo>
                <a:lnTo>
                  <a:pt x="0" y="38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7"/>
          <p:cNvSpPr txBox="1"/>
          <p:nvPr/>
        </p:nvSpPr>
        <p:spPr>
          <a:xfrm>
            <a:off x="7397949" y="4710559"/>
            <a:ext cx="1714500" cy="24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5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12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Career</a:t>
            </a:r>
            <a:endParaRPr/>
          </a:p>
        </p:txBody>
      </p:sp>
      <p:sp>
        <p:nvSpPr>
          <p:cNvPr id="241" name="Google Shape;241;p7"/>
          <p:cNvSpPr txBox="1"/>
          <p:nvPr/>
        </p:nvSpPr>
        <p:spPr>
          <a:xfrm>
            <a:off x="7397949" y="4988867"/>
            <a:ext cx="10350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Secure a job and pursue advanced education.</a:t>
            </a:r>
            <a:endParaRPr sz="1800"/>
          </a:p>
        </p:txBody>
      </p:sp>
      <p:sp>
        <p:nvSpPr>
          <p:cNvPr descr="preencoded.png" id="242" name="Google Shape;242;p7"/>
          <p:cNvSpPr/>
          <p:nvPr/>
        </p:nvSpPr>
        <p:spPr>
          <a:xfrm>
            <a:off x="7397949" y="5416749"/>
            <a:ext cx="385762" cy="385762"/>
          </a:xfrm>
          <a:custGeom>
            <a:rect b="b" l="l" r="r" t="t"/>
            <a:pathLst>
              <a:path extrusionOk="0" h="385762" w="385762">
                <a:moveTo>
                  <a:pt x="0" y="0"/>
                </a:moveTo>
                <a:lnTo>
                  <a:pt x="385762" y="0"/>
                </a:lnTo>
                <a:lnTo>
                  <a:pt x="385762" y="385762"/>
                </a:lnTo>
                <a:lnTo>
                  <a:pt x="0" y="385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7"/>
          <p:cNvSpPr txBox="1"/>
          <p:nvPr/>
        </p:nvSpPr>
        <p:spPr>
          <a:xfrm>
            <a:off x="7397949" y="5959376"/>
            <a:ext cx="1714500" cy="24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5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12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Entrepreneurship</a:t>
            </a:r>
            <a:endParaRPr/>
          </a:p>
        </p:txBody>
      </p:sp>
      <p:sp>
        <p:nvSpPr>
          <p:cNvPr id="244" name="Google Shape;244;p7"/>
          <p:cNvSpPr txBox="1"/>
          <p:nvPr/>
        </p:nvSpPr>
        <p:spPr>
          <a:xfrm>
            <a:off x="7397949" y="6322127"/>
            <a:ext cx="10350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Start a technology venture.</a:t>
            </a:r>
            <a:endParaRPr sz="1900"/>
          </a:p>
        </p:txBody>
      </p:sp>
      <p:sp>
        <p:nvSpPr>
          <p:cNvPr id="245" name="Google Shape;245;p7"/>
          <p:cNvSpPr txBox="1"/>
          <p:nvPr/>
        </p:nvSpPr>
        <p:spPr>
          <a:xfrm>
            <a:off x="7397949" y="6867673"/>
            <a:ext cx="1714500" cy="24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5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12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GiveBack</a:t>
            </a:r>
            <a:endParaRPr/>
          </a:p>
        </p:txBody>
      </p:sp>
      <p:sp>
        <p:nvSpPr>
          <p:cNvPr id="246" name="Google Shape;246;p7"/>
          <p:cNvSpPr txBox="1"/>
          <p:nvPr/>
        </p:nvSpPr>
        <p:spPr>
          <a:xfrm>
            <a:off x="7397949" y="7145982"/>
            <a:ext cx="10350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Committed to giving back to the community through mentorship and tech initiatives.</a:t>
            </a:r>
            <a:endParaRPr sz="2000"/>
          </a:p>
        </p:txBody>
      </p:sp>
      <p:sp>
        <p:nvSpPr>
          <p:cNvPr id="247" name="Google Shape;247;p7"/>
          <p:cNvSpPr txBox="1"/>
          <p:nvPr/>
        </p:nvSpPr>
        <p:spPr>
          <a:xfrm>
            <a:off x="7397949" y="7670967"/>
            <a:ext cx="1714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5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12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Goal</a:t>
            </a:r>
            <a:endParaRPr sz="1700"/>
          </a:p>
        </p:txBody>
      </p:sp>
      <p:sp>
        <p:nvSpPr>
          <p:cNvPr id="248" name="Google Shape;248;p7"/>
          <p:cNvSpPr txBox="1"/>
          <p:nvPr/>
        </p:nvSpPr>
        <p:spPr>
          <a:xfrm>
            <a:off x="7397949" y="7985126"/>
            <a:ext cx="10350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7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"My goals are centered around both personal success and community impact. I aspire to use my skills and experiences to make a positive difference in the world, particularly in technology and education."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57" name="Google Shape;25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A081B">
              <a:alpha val="74901"/>
            </a:srgbClr>
          </a:solidFill>
          <a:ln>
            <a:noFill/>
          </a:ln>
        </p:spPr>
      </p:sp>
      <p:sp>
        <p:nvSpPr>
          <p:cNvPr descr="preencoded.png" id="259" name="Google Shape;259;p8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8"/>
          <p:cNvSpPr txBox="1"/>
          <p:nvPr/>
        </p:nvSpPr>
        <p:spPr>
          <a:xfrm>
            <a:off x="7938046" y="1721346"/>
            <a:ext cx="9269909" cy="1771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74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Reflection &amp; Looking Forward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7938046" y="3851076"/>
            <a:ext cx="9269909" cy="598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Grateful for lessons learned through adversity.</a:t>
            </a:r>
            <a:endParaRPr/>
          </a:p>
        </p:txBody>
      </p:sp>
      <p:grpSp>
        <p:nvGrpSpPr>
          <p:cNvPr id="262" name="Google Shape;262;p8"/>
          <p:cNvGrpSpPr/>
          <p:nvPr/>
        </p:nvGrpSpPr>
        <p:grpSpPr>
          <a:xfrm>
            <a:off x="7918996" y="5124747"/>
            <a:ext cx="732377" cy="732472"/>
            <a:chOff x="0" y="0"/>
            <a:chExt cx="976503" cy="976630"/>
          </a:xfrm>
        </p:grpSpPr>
        <p:sp>
          <p:nvSpPr>
            <p:cNvPr id="263" name="Google Shape;263;p8"/>
            <p:cNvSpPr/>
            <p:nvPr/>
          </p:nvSpPr>
          <p:spPr>
            <a:xfrm>
              <a:off x="25400" y="25400"/>
              <a:ext cx="925703" cy="925703"/>
            </a:xfrm>
            <a:custGeom>
              <a:rect b="b" l="l" r="r" t="t"/>
              <a:pathLst>
                <a:path extrusionOk="0" h="925703" w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0"/>
              <a:ext cx="976503" cy="976630"/>
            </a:xfrm>
            <a:custGeom>
              <a:rect b="b" l="l" r="r" t="t"/>
              <a:pathLst>
                <a:path extrusionOk="0" h="976630" w="976503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16FF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8"/>
          <p:cNvSpPr txBox="1"/>
          <p:nvPr/>
        </p:nvSpPr>
        <p:spPr>
          <a:xfrm>
            <a:off x="8196114" y="5323285"/>
            <a:ext cx="177999" cy="37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8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/>
          </a:p>
        </p:txBody>
      </p:sp>
      <p:sp>
        <p:nvSpPr>
          <p:cNvPr id="266" name="Google Shape;266;p8"/>
          <p:cNvSpPr txBox="1"/>
          <p:nvPr/>
        </p:nvSpPr>
        <p:spPr>
          <a:xfrm>
            <a:off x="8940850" y="511522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Commitment</a:t>
            </a:r>
            <a:endParaRPr/>
          </a:p>
        </p:txBody>
      </p:sp>
      <p:sp>
        <p:nvSpPr>
          <p:cNvPr id="267" name="Google Shape;267;p8"/>
          <p:cNvSpPr txBox="1"/>
          <p:nvPr/>
        </p:nvSpPr>
        <p:spPr>
          <a:xfrm>
            <a:off x="8940850" y="5652790"/>
            <a:ext cx="8267105" cy="109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Committed to personal growth and contributing to the community.</a:t>
            </a:r>
            <a:endParaRPr/>
          </a:p>
        </p:txBody>
      </p:sp>
      <p:grpSp>
        <p:nvGrpSpPr>
          <p:cNvPr id="268" name="Google Shape;268;p8"/>
          <p:cNvGrpSpPr/>
          <p:nvPr/>
        </p:nvGrpSpPr>
        <p:grpSpPr>
          <a:xfrm>
            <a:off x="7918996" y="7381726"/>
            <a:ext cx="732377" cy="732473"/>
            <a:chOff x="0" y="0"/>
            <a:chExt cx="976503" cy="976630"/>
          </a:xfrm>
        </p:grpSpPr>
        <p:sp>
          <p:nvSpPr>
            <p:cNvPr id="269" name="Google Shape;269;p8"/>
            <p:cNvSpPr/>
            <p:nvPr/>
          </p:nvSpPr>
          <p:spPr>
            <a:xfrm>
              <a:off x="25400" y="25400"/>
              <a:ext cx="925703" cy="925703"/>
            </a:xfrm>
            <a:custGeom>
              <a:rect b="b" l="l" r="r" t="t"/>
              <a:pathLst>
                <a:path extrusionOk="0" h="925703" w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0" y="0"/>
              <a:ext cx="976503" cy="976630"/>
            </a:xfrm>
            <a:custGeom>
              <a:rect b="b" l="l" r="r" t="t"/>
              <a:pathLst>
                <a:path extrusionOk="0" h="976630" w="976503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29DD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8"/>
          <p:cNvSpPr txBox="1"/>
          <p:nvPr/>
        </p:nvSpPr>
        <p:spPr>
          <a:xfrm>
            <a:off x="8170812" y="7580262"/>
            <a:ext cx="228749" cy="37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8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272" name="Google Shape;272;p8"/>
          <p:cNvSpPr txBox="1"/>
          <p:nvPr/>
        </p:nvSpPr>
        <p:spPr>
          <a:xfrm>
            <a:off x="8940850" y="7372201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7" u="none" cap="none" strike="noStrike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Optimism</a:t>
            </a:r>
            <a:endParaRPr/>
          </a:p>
        </p:txBody>
      </p:sp>
      <p:sp>
        <p:nvSpPr>
          <p:cNvPr id="273" name="Google Shape;273;p8"/>
          <p:cNvSpPr txBox="1"/>
          <p:nvPr/>
        </p:nvSpPr>
        <p:spPr>
          <a:xfrm>
            <a:off x="8940850" y="7909769"/>
            <a:ext cx="8267105" cy="598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Optimistic about the future and excited to continue learning.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82" name="Google Shape;282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A081B">
              <a:alpha val="74901"/>
            </a:srgbClr>
          </a:solidFill>
          <a:ln>
            <a:noFill/>
          </a:ln>
        </p:spPr>
      </p:sp>
      <p:sp>
        <p:nvSpPr>
          <p:cNvPr descr="preencoded.png" id="284" name="Google Shape;284;p9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9"/>
          <p:cNvSpPr txBox="1"/>
          <p:nvPr/>
        </p:nvSpPr>
        <p:spPr>
          <a:xfrm>
            <a:off x="7938046" y="4179391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74" u="none" cap="none" strike="noStrike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  <a:endParaRPr/>
          </a:p>
        </p:txBody>
      </p:sp>
      <p:sp>
        <p:nvSpPr>
          <p:cNvPr id="286" name="Google Shape;286;p9"/>
          <p:cNvSpPr txBox="1"/>
          <p:nvPr/>
        </p:nvSpPr>
        <p:spPr>
          <a:xfrm>
            <a:off x="7938046" y="5451873"/>
            <a:ext cx="9269909" cy="598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5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Thank you for your time. My journey continues.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